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0" r:id="rId3"/>
    <p:sldId id="257" r:id="rId4"/>
    <p:sldId id="258" r:id="rId5"/>
    <p:sldId id="259" r:id="rId6"/>
    <p:sldId id="260" r:id="rId7"/>
    <p:sldId id="261" r:id="rId8"/>
    <p:sldId id="262" r:id="rId9"/>
    <p:sldId id="263" r:id="rId10"/>
    <p:sldId id="264" r:id="rId11"/>
    <p:sldId id="286" r:id="rId12"/>
    <p:sldId id="267" r:id="rId13"/>
    <p:sldId id="284" r:id="rId14"/>
    <p:sldId id="285" r:id="rId15"/>
    <p:sldId id="277" r:id="rId16"/>
    <p:sldId id="268" r:id="rId17"/>
    <p:sldId id="269" r:id="rId18"/>
    <p:sldId id="270" r:id="rId19"/>
    <p:sldId id="289" r:id="rId20"/>
    <p:sldId id="290" r:id="rId21"/>
    <p:sldId id="271" r:id="rId22"/>
    <p:sldId id="272" r:id="rId23"/>
    <p:sldId id="288" r:id="rId24"/>
    <p:sldId id="287" r:id="rId25"/>
    <p:sldId id="273" r:id="rId26"/>
    <p:sldId id="278" r:id="rId27"/>
    <p:sldId id="279" r:id="rId28"/>
    <p:sldId id="280" r:id="rId29"/>
    <p:sldId id="281" r:id="rId30"/>
    <p:sldId id="316" r:id="rId31"/>
    <p:sldId id="321" r:id="rId32"/>
    <p:sldId id="282" r:id="rId33"/>
    <p:sldId id="291" r:id="rId34"/>
    <p:sldId id="322" r:id="rId35"/>
    <p:sldId id="323" r:id="rId36"/>
    <p:sldId id="324" r:id="rId37"/>
    <p:sldId id="325" r:id="rId38"/>
    <p:sldId id="326" r:id="rId39"/>
    <p:sldId id="332" r:id="rId40"/>
    <p:sldId id="333" r:id="rId41"/>
    <p:sldId id="327" r:id="rId42"/>
    <p:sldId id="328" r:id="rId43"/>
    <p:sldId id="329" r:id="rId44"/>
    <p:sldId id="293" r:id="rId45"/>
    <p:sldId id="330" r:id="rId46"/>
    <p:sldId id="295" r:id="rId47"/>
    <p:sldId id="331" r:id="rId48"/>
    <p:sldId id="296" r:id="rId49"/>
    <p:sldId id="317" r:id="rId50"/>
    <p:sldId id="318" r:id="rId51"/>
    <p:sldId id="319" r:id="rId52"/>
    <p:sldId id="320" r:id="rId53"/>
    <p:sldId id="298" r:id="rId54"/>
    <p:sldId id="297" r:id="rId55"/>
    <p:sldId id="299" r:id="rId56"/>
    <p:sldId id="300" r:id="rId57"/>
    <p:sldId id="301" r:id="rId58"/>
    <p:sldId id="309" r:id="rId59"/>
    <p:sldId id="302" r:id="rId60"/>
    <p:sldId id="303" r:id="rId61"/>
    <p:sldId id="304" r:id="rId62"/>
    <p:sldId id="305" r:id="rId63"/>
    <p:sldId id="307" r:id="rId64"/>
    <p:sldId id="308" r:id="rId65"/>
    <p:sldId id="306" r:id="rId66"/>
    <p:sldId id="311" r:id="rId67"/>
    <p:sldId id="312" r:id="rId68"/>
    <p:sldId id="313" r:id="rId69"/>
    <p:sldId id="314" r:id="rId70"/>
    <p:sldId id="315" r:id="rId7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14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3439995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30802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212853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1581678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241644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45384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84378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173330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294954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367729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F4BF5B5-6C89-4826-B65A-511D29D1F6E5}" type="datetimeFigureOut">
              <a:rPr lang="zh-TW" altLang="en-US" smtClean="0"/>
              <a:t>2021/3/30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126182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BF5B5-6C89-4826-B65A-511D29D1F6E5}" type="datetimeFigureOut">
              <a:rPr lang="zh-TW" altLang="en-US" smtClean="0"/>
              <a:t>2021/3/30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02488-2FA4-4C3C-9A4E-5FE3153EEA78}" type="slidenum">
              <a:rPr lang="zh-TW" altLang="en-US" smtClean="0"/>
              <a:t>‹#›</a:t>
            </a:fld>
            <a:endParaRPr lang="zh-TW" altLang="en-US"/>
          </a:p>
        </p:txBody>
      </p:sp>
    </p:spTree>
    <p:extLst>
      <p:ext uri="{BB962C8B-B14F-4D97-AF65-F5344CB8AC3E}">
        <p14:creationId xmlns:p14="http://schemas.microsoft.com/office/powerpoint/2010/main" val="805532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737505"/>
            <a:ext cx="7772400" cy="980757"/>
          </a:xfrm>
        </p:spPr>
        <p:txBody>
          <a:bodyPr>
            <a:normAutofit fontScale="90000"/>
          </a:bodyPr>
          <a:lstStyle/>
          <a:p>
            <a:r>
              <a:rPr lang="en-US" altLang="zh-TW" dirty="0"/>
              <a:t>Windows </a:t>
            </a:r>
            <a:r>
              <a:rPr lang="en-US" altLang="zh-TW" dirty="0" smtClean="0"/>
              <a:t>server2019</a:t>
            </a:r>
            <a:r>
              <a:rPr lang="zh-TW" altLang="en-US" dirty="0" smtClean="0"/>
              <a:t>技術與實戰報告</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6355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83177" y="293378"/>
            <a:ext cx="8183447" cy="6165611"/>
          </a:xfrm>
          <a:prstGeom prst="rect">
            <a:avLst/>
          </a:prstGeom>
        </p:spPr>
      </p:pic>
    </p:spTree>
    <p:extLst>
      <p:ext uri="{BB962C8B-B14F-4D97-AF65-F5344CB8AC3E}">
        <p14:creationId xmlns:p14="http://schemas.microsoft.com/office/powerpoint/2010/main" val="170017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52798" y="1004437"/>
            <a:ext cx="8262477" cy="5022290"/>
          </a:xfrm>
          <a:prstGeom prst="rect">
            <a:avLst/>
          </a:prstGeom>
        </p:spPr>
      </p:pic>
    </p:spTree>
    <p:extLst>
      <p:ext uri="{BB962C8B-B14F-4D97-AF65-F5344CB8AC3E}">
        <p14:creationId xmlns:p14="http://schemas.microsoft.com/office/powerpoint/2010/main" val="450056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l="454" t="1113" r="817" b="1478"/>
          <a:stretch/>
        </p:blipFill>
        <p:spPr>
          <a:xfrm>
            <a:off x="41564" y="1130530"/>
            <a:ext cx="9027621" cy="4463935"/>
          </a:xfrm>
          <a:prstGeom prst="rect">
            <a:avLst/>
          </a:prstGeom>
        </p:spPr>
      </p:pic>
      <p:sp>
        <p:nvSpPr>
          <p:cNvPr id="2" name="矩形 1"/>
          <p:cNvSpPr/>
          <p:nvPr/>
        </p:nvSpPr>
        <p:spPr>
          <a:xfrm>
            <a:off x="6284422" y="4114800"/>
            <a:ext cx="1554480" cy="133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76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823844" y="526472"/>
            <a:ext cx="7911533" cy="5924204"/>
          </a:xfrm>
          <a:prstGeom prst="rect">
            <a:avLst/>
          </a:prstGeom>
        </p:spPr>
      </p:pic>
    </p:spTree>
    <p:extLst>
      <p:ext uri="{BB962C8B-B14F-4D97-AF65-F5344CB8AC3E}">
        <p14:creationId xmlns:p14="http://schemas.microsoft.com/office/powerpoint/2010/main" val="164268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12785" y="1256386"/>
            <a:ext cx="8140517" cy="4653963"/>
          </a:xfrm>
          <a:prstGeom prst="rect">
            <a:avLst/>
          </a:prstGeom>
        </p:spPr>
      </p:pic>
    </p:spTree>
    <p:extLst>
      <p:ext uri="{BB962C8B-B14F-4D97-AF65-F5344CB8AC3E}">
        <p14:creationId xmlns:p14="http://schemas.microsoft.com/office/powerpoint/2010/main" val="53797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0584" y="2676064"/>
            <a:ext cx="7886700" cy="1325563"/>
          </a:xfrm>
        </p:spPr>
        <p:txBody>
          <a:bodyPr/>
          <a:lstStyle/>
          <a:p>
            <a:pPr algn="ctr"/>
            <a:r>
              <a:rPr lang="zh-TW" altLang="en-US" dirty="0"/>
              <a:t>使用者帳戶管理</a:t>
            </a:r>
          </a:p>
        </p:txBody>
      </p:sp>
    </p:spTree>
    <p:extLst>
      <p:ext uri="{BB962C8B-B14F-4D97-AF65-F5344CB8AC3E}">
        <p14:creationId xmlns:p14="http://schemas.microsoft.com/office/powerpoint/2010/main" val="358439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33347" y="698270"/>
            <a:ext cx="7715970" cy="5546098"/>
          </a:xfrm>
          <a:prstGeom prst="rect">
            <a:avLst/>
          </a:prstGeom>
        </p:spPr>
      </p:pic>
    </p:spTree>
    <p:extLst>
      <p:ext uri="{BB962C8B-B14F-4D97-AF65-F5344CB8AC3E}">
        <p14:creationId xmlns:p14="http://schemas.microsoft.com/office/powerpoint/2010/main" val="236610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09088" y="714894"/>
            <a:ext cx="7711495" cy="5552902"/>
          </a:xfrm>
          <a:prstGeom prst="rect">
            <a:avLst/>
          </a:prstGeom>
        </p:spPr>
      </p:pic>
    </p:spTree>
    <p:extLst>
      <p:ext uri="{BB962C8B-B14F-4D97-AF65-F5344CB8AC3E}">
        <p14:creationId xmlns:p14="http://schemas.microsoft.com/office/powerpoint/2010/main" val="36121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6889" y="976137"/>
            <a:ext cx="8933600" cy="5017339"/>
          </a:xfrm>
          <a:prstGeom prst="rect">
            <a:avLst/>
          </a:prstGeom>
        </p:spPr>
      </p:pic>
    </p:spTree>
    <p:extLst>
      <p:ext uri="{BB962C8B-B14F-4D97-AF65-F5344CB8AC3E}">
        <p14:creationId xmlns:p14="http://schemas.microsoft.com/office/powerpoint/2010/main" val="167923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17027" y="321866"/>
            <a:ext cx="8366469" cy="6311690"/>
          </a:xfrm>
          <a:prstGeom prst="rect">
            <a:avLst/>
          </a:prstGeom>
        </p:spPr>
      </p:pic>
      <p:sp>
        <p:nvSpPr>
          <p:cNvPr id="5" name="矩形 4"/>
          <p:cNvSpPr/>
          <p:nvPr/>
        </p:nvSpPr>
        <p:spPr>
          <a:xfrm>
            <a:off x="1197033" y="2136371"/>
            <a:ext cx="1280160" cy="2244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3243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lstStyle/>
          <a:p>
            <a:r>
              <a:rPr lang="en-US" altLang="zh-TW" dirty="0"/>
              <a:t>Windows Server 2019 </a:t>
            </a:r>
            <a:r>
              <a:rPr lang="zh-TW" altLang="en-US" dirty="0" smtClean="0"/>
              <a:t>概觀與版本</a:t>
            </a:r>
            <a:endParaRPr lang="en-US" altLang="zh-TW" dirty="0" smtClean="0"/>
          </a:p>
          <a:p>
            <a:r>
              <a:rPr lang="zh-TW" altLang="en-US" dirty="0" smtClean="0"/>
              <a:t>本</a:t>
            </a:r>
            <a:r>
              <a:rPr lang="zh-TW" altLang="en-US" dirty="0"/>
              <a:t>機使用者與群組</a:t>
            </a:r>
            <a:r>
              <a:rPr lang="zh-TW" altLang="en-US" dirty="0" smtClean="0"/>
              <a:t>帳戶</a:t>
            </a:r>
            <a:endParaRPr lang="en-US" altLang="zh-TW" dirty="0" smtClean="0"/>
          </a:p>
          <a:p>
            <a:r>
              <a:rPr lang="zh-TW" altLang="en-US" dirty="0"/>
              <a:t>檔案權限與共用</a:t>
            </a:r>
            <a:r>
              <a:rPr lang="zh-TW" altLang="en-US" dirty="0" smtClean="0"/>
              <a:t>資料夾</a:t>
            </a:r>
            <a:endParaRPr lang="en-US" altLang="zh-TW" dirty="0" smtClean="0"/>
          </a:p>
          <a:p>
            <a:r>
              <a:rPr lang="zh-TW" altLang="en-US" dirty="0"/>
              <a:t>群組原則與安全</a:t>
            </a:r>
            <a:r>
              <a:rPr lang="zh-TW" altLang="en-US" dirty="0" smtClean="0"/>
              <a:t>設定</a:t>
            </a:r>
            <a:endParaRPr lang="en-US" altLang="zh-TW" dirty="0" smtClean="0"/>
          </a:p>
          <a:p>
            <a:r>
              <a:rPr lang="zh-TW" altLang="en-US" dirty="0"/>
              <a:t>磁碟系統的管理</a:t>
            </a:r>
          </a:p>
        </p:txBody>
      </p:sp>
    </p:spTree>
    <p:extLst>
      <p:ext uri="{BB962C8B-B14F-4D97-AF65-F5344CB8AC3E}">
        <p14:creationId xmlns:p14="http://schemas.microsoft.com/office/powerpoint/2010/main" val="1270922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53067" y="312430"/>
            <a:ext cx="8425418" cy="6321127"/>
          </a:xfrm>
          <a:prstGeom prst="rect">
            <a:avLst/>
          </a:prstGeom>
        </p:spPr>
      </p:pic>
    </p:spTree>
    <p:extLst>
      <p:ext uri="{BB962C8B-B14F-4D97-AF65-F5344CB8AC3E}">
        <p14:creationId xmlns:p14="http://schemas.microsoft.com/office/powerpoint/2010/main" val="2385558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30771" y="985527"/>
            <a:ext cx="8801530" cy="4949760"/>
          </a:xfrm>
          <a:prstGeom prst="rect">
            <a:avLst/>
          </a:prstGeom>
        </p:spPr>
      </p:pic>
      <p:sp>
        <p:nvSpPr>
          <p:cNvPr id="5" name="矩形 4"/>
          <p:cNvSpPr/>
          <p:nvPr/>
        </p:nvSpPr>
        <p:spPr>
          <a:xfrm>
            <a:off x="503642" y="268378"/>
            <a:ext cx="3416320" cy="523220"/>
          </a:xfrm>
          <a:prstGeom prst="rect">
            <a:avLst/>
          </a:prstGeom>
        </p:spPr>
        <p:txBody>
          <a:bodyPr wrap="none">
            <a:spAutoFit/>
          </a:bodyPr>
          <a:lstStyle/>
          <a:p>
            <a:r>
              <a:rPr lang="zh-TW" altLang="en-US" sz="2800" dirty="0" smtClean="0"/>
              <a:t>須遵守密碼</a:t>
            </a:r>
            <a:r>
              <a:rPr lang="zh-TW" altLang="en-US" sz="2800" dirty="0"/>
              <a:t>設立原則</a:t>
            </a:r>
          </a:p>
        </p:txBody>
      </p:sp>
    </p:spTree>
    <p:extLst>
      <p:ext uri="{BB962C8B-B14F-4D97-AF65-F5344CB8AC3E}">
        <p14:creationId xmlns:p14="http://schemas.microsoft.com/office/powerpoint/2010/main" val="1468626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16378" y="86774"/>
            <a:ext cx="8917465" cy="6688099"/>
          </a:xfrm>
          <a:prstGeom prst="rect">
            <a:avLst/>
          </a:prstGeom>
        </p:spPr>
      </p:pic>
    </p:spTree>
    <p:extLst>
      <p:ext uri="{BB962C8B-B14F-4D97-AF65-F5344CB8AC3E}">
        <p14:creationId xmlns:p14="http://schemas.microsoft.com/office/powerpoint/2010/main" val="137673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10728" y="168687"/>
            <a:ext cx="8528374" cy="6406681"/>
          </a:xfrm>
          <a:prstGeom prst="rect">
            <a:avLst/>
          </a:prstGeom>
        </p:spPr>
      </p:pic>
      <p:sp>
        <p:nvSpPr>
          <p:cNvPr id="5" name="矩形 4"/>
          <p:cNvSpPr/>
          <p:nvPr/>
        </p:nvSpPr>
        <p:spPr>
          <a:xfrm>
            <a:off x="3897427" y="3050772"/>
            <a:ext cx="1354975" cy="2493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3129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22068" y="355645"/>
            <a:ext cx="8289669" cy="6203098"/>
          </a:xfrm>
          <a:prstGeom prst="rect">
            <a:avLst/>
          </a:prstGeom>
        </p:spPr>
      </p:pic>
    </p:spTree>
    <p:extLst>
      <p:ext uri="{BB962C8B-B14F-4D97-AF65-F5344CB8AC3E}">
        <p14:creationId xmlns:p14="http://schemas.microsoft.com/office/powerpoint/2010/main" val="38277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40080" y="514270"/>
            <a:ext cx="8056492" cy="6056151"/>
          </a:xfrm>
          <a:prstGeom prst="rect">
            <a:avLst/>
          </a:prstGeom>
        </p:spPr>
      </p:pic>
    </p:spTree>
    <p:extLst>
      <p:ext uri="{BB962C8B-B14F-4D97-AF65-F5344CB8AC3E}">
        <p14:creationId xmlns:p14="http://schemas.microsoft.com/office/powerpoint/2010/main" val="352911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65515" y="401442"/>
            <a:ext cx="8041144" cy="6094174"/>
          </a:xfrm>
          <a:prstGeom prst="rect">
            <a:avLst/>
          </a:prstGeom>
        </p:spPr>
      </p:pic>
      <p:cxnSp>
        <p:nvCxnSpPr>
          <p:cNvPr id="5" name="直線接點 4"/>
          <p:cNvCxnSpPr/>
          <p:nvPr/>
        </p:nvCxnSpPr>
        <p:spPr>
          <a:xfrm>
            <a:off x="2302625" y="1504604"/>
            <a:ext cx="128016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flipV="1">
            <a:off x="2302625" y="1662545"/>
            <a:ext cx="673331" cy="27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V="1">
            <a:off x="2302625" y="1828800"/>
            <a:ext cx="798022" cy="27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02625" y="1972888"/>
            <a:ext cx="128016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302625" y="2122517"/>
            <a:ext cx="128016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608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37803" y="294590"/>
            <a:ext cx="8496289" cy="6372217"/>
          </a:xfrm>
          <a:prstGeom prst="rect">
            <a:avLst/>
          </a:prstGeom>
        </p:spPr>
      </p:pic>
      <p:sp>
        <p:nvSpPr>
          <p:cNvPr id="5" name="矩形 4"/>
          <p:cNvSpPr/>
          <p:nvPr/>
        </p:nvSpPr>
        <p:spPr>
          <a:xfrm>
            <a:off x="1454728" y="2252749"/>
            <a:ext cx="1321724" cy="207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137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3591" y="155702"/>
            <a:ext cx="8833278" cy="6577607"/>
          </a:xfrm>
          <a:prstGeom prst="rect">
            <a:avLst/>
          </a:prstGeom>
        </p:spPr>
      </p:pic>
      <p:sp>
        <p:nvSpPr>
          <p:cNvPr id="6" name="矩形 5"/>
          <p:cNvSpPr/>
          <p:nvPr/>
        </p:nvSpPr>
        <p:spPr>
          <a:xfrm>
            <a:off x="3025833" y="4106487"/>
            <a:ext cx="648392" cy="2161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1156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63698" y="352781"/>
            <a:ext cx="8432626" cy="6330652"/>
          </a:xfrm>
          <a:prstGeom prst="rect">
            <a:avLst/>
          </a:prstGeom>
        </p:spPr>
      </p:pic>
    </p:spTree>
    <p:extLst>
      <p:ext uri="{BB962C8B-B14F-4D97-AF65-F5344CB8AC3E}">
        <p14:creationId xmlns:p14="http://schemas.microsoft.com/office/powerpoint/2010/main" val="220970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573164" y="952512"/>
            <a:ext cx="7897457" cy="5049278"/>
          </a:xfrm>
          <a:prstGeom prst="rect">
            <a:avLst/>
          </a:prstGeom>
        </p:spPr>
      </p:pic>
    </p:spTree>
    <p:extLst>
      <p:ext uri="{BB962C8B-B14F-4D97-AF65-F5344CB8AC3E}">
        <p14:creationId xmlns:p14="http://schemas.microsoft.com/office/powerpoint/2010/main" val="736849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0090" y="2676064"/>
            <a:ext cx="7886700" cy="1325563"/>
          </a:xfrm>
        </p:spPr>
        <p:txBody>
          <a:bodyPr/>
          <a:lstStyle/>
          <a:p>
            <a:pPr algn="ctr"/>
            <a:r>
              <a:rPr lang="zh-TW" altLang="en-US" dirty="0"/>
              <a:t>本機使用者與群組</a:t>
            </a:r>
            <a:r>
              <a:rPr lang="zh-TW" altLang="en-US" dirty="0" smtClean="0"/>
              <a:t>帳戶</a:t>
            </a:r>
            <a:endParaRPr lang="zh-TW" altLang="en-US" dirty="0"/>
          </a:p>
        </p:txBody>
      </p:sp>
    </p:spTree>
    <p:extLst>
      <p:ext uri="{BB962C8B-B14F-4D97-AF65-F5344CB8AC3E}">
        <p14:creationId xmlns:p14="http://schemas.microsoft.com/office/powerpoint/2010/main" val="169967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61109" y="1050030"/>
            <a:ext cx="7772400" cy="4461307"/>
          </a:xfrm>
        </p:spPr>
        <p:txBody>
          <a:bodyPr/>
          <a:lstStyle/>
          <a:p>
            <a:pPr algn="l"/>
            <a:r>
              <a:rPr lang="zh-TW" altLang="en-US" dirty="0"/>
              <a:t>本機原則</a:t>
            </a:r>
            <a:r>
              <a:rPr lang="en-US" altLang="zh-TW" dirty="0"/>
              <a:t>(local Policy</a:t>
            </a:r>
            <a:r>
              <a:rPr lang="en-US" altLang="zh-TW" dirty="0" smtClean="0"/>
              <a:t>)</a:t>
            </a:r>
            <a:r>
              <a:rPr lang="zh-TW" altLang="en-US" dirty="0" smtClean="0"/>
              <a:t>：</a:t>
            </a:r>
            <a:endParaRPr lang="en-US" altLang="zh-TW" dirty="0" smtClean="0"/>
          </a:p>
          <a:p>
            <a:pPr algn="l"/>
            <a:r>
              <a:rPr lang="zh-TW" altLang="en-US" dirty="0"/>
              <a:t>本機原則－稽核政策</a:t>
            </a:r>
            <a:r>
              <a:rPr lang="en-US" altLang="zh-TW" dirty="0"/>
              <a:t>(audit Policy)</a:t>
            </a:r>
          </a:p>
          <a:p>
            <a:pPr algn="l"/>
            <a:r>
              <a:rPr lang="zh-TW" altLang="en-US" dirty="0" smtClean="0"/>
              <a:t>本機原則－使用者權限指派</a:t>
            </a:r>
            <a:r>
              <a:rPr lang="en-US" altLang="zh-TW" dirty="0" smtClean="0"/>
              <a:t>(User Rights</a:t>
            </a:r>
            <a:r>
              <a:rPr lang="zh-TW" altLang="en-US" dirty="0" smtClean="0"/>
              <a:t> </a:t>
            </a:r>
            <a:r>
              <a:rPr lang="en-US" altLang="zh-TW" dirty="0"/>
              <a:t>Assignment)</a:t>
            </a:r>
            <a:endParaRPr lang="en-US" altLang="zh-TW" dirty="0" smtClean="0"/>
          </a:p>
          <a:p>
            <a:pPr algn="l"/>
            <a:r>
              <a:rPr lang="zh-TW" altLang="en-US" dirty="0" smtClean="0"/>
              <a:t>本</a:t>
            </a:r>
            <a:r>
              <a:rPr lang="zh-TW" altLang="en-US" dirty="0"/>
              <a:t>機原則－安全性選項</a:t>
            </a:r>
            <a:r>
              <a:rPr lang="en-US" altLang="zh-TW" dirty="0"/>
              <a:t>(security options)</a:t>
            </a:r>
            <a:endParaRPr lang="en-US" altLang="zh-TW" dirty="0" smtClean="0"/>
          </a:p>
          <a:p>
            <a:pPr algn="l"/>
            <a:endParaRPr lang="en-US" altLang="zh-TW" dirty="0" smtClean="0"/>
          </a:p>
          <a:p>
            <a:pPr algn="l"/>
            <a:r>
              <a:rPr lang="zh-TW" altLang="en-US" dirty="0" smtClean="0"/>
              <a:t>帳戶原則</a:t>
            </a:r>
            <a:r>
              <a:rPr lang="en-US" altLang="zh-TW" dirty="0" smtClean="0"/>
              <a:t>(account Policy)</a:t>
            </a:r>
            <a:r>
              <a:rPr lang="zh-TW" altLang="en-US" dirty="0" smtClean="0"/>
              <a:t>：</a:t>
            </a:r>
            <a:endParaRPr lang="en-US" altLang="zh-TW" dirty="0" smtClean="0"/>
          </a:p>
          <a:p>
            <a:pPr algn="l"/>
            <a:r>
              <a:rPr lang="zh-TW" altLang="en-US" dirty="0"/>
              <a:t>帳戶原則</a:t>
            </a:r>
            <a:r>
              <a:rPr lang="en-US" altLang="zh-TW" dirty="0"/>
              <a:t>(account Policy)-</a:t>
            </a:r>
            <a:r>
              <a:rPr lang="zh-TW" altLang="en-US" dirty="0"/>
              <a:t>密碼原則</a:t>
            </a:r>
          </a:p>
          <a:p>
            <a:pPr algn="l"/>
            <a:r>
              <a:rPr lang="zh-TW" altLang="en-US" dirty="0"/>
              <a:t>帳戶原則</a:t>
            </a:r>
            <a:r>
              <a:rPr lang="en-US" altLang="zh-TW" dirty="0"/>
              <a:t>(account Policy)- -</a:t>
            </a:r>
            <a:r>
              <a:rPr lang="zh-TW" altLang="en-US" dirty="0"/>
              <a:t>帳戶鎖定原則</a:t>
            </a:r>
          </a:p>
          <a:p>
            <a:pPr algn="l"/>
            <a:endParaRPr lang="zh-TW" altLang="en-US" dirty="0"/>
          </a:p>
        </p:txBody>
      </p:sp>
    </p:spTree>
    <p:extLst>
      <p:ext uri="{BB962C8B-B14F-4D97-AF65-F5344CB8AC3E}">
        <p14:creationId xmlns:p14="http://schemas.microsoft.com/office/powerpoint/2010/main" val="1583708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12886" y="720151"/>
            <a:ext cx="7358278" cy="6034659"/>
          </a:xfrm>
          <a:prstGeom prst="rect">
            <a:avLst/>
          </a:prstGeom>
        </p:spPr>
      </p:pic>
    </p:spTree>
    <p:extLst>
      <p:ext uri="{BB962C8B-B14F-4D97-AF65-F5344CB8AC3E}">
        <p14:creationId xmlns:p14="http://schemas.microsoft.com/office/powerpoint/2010/main" val="3244436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39348" y="405815"/>
            <a:ext cx="8922801" cy="6260994"/>
          </a:xfrm>
          <a:prstGeom prst="rect">
            <a:avLst/>
          </a:prstGeom>
        </p:spPr>
      </p:pic>
    </p:spTree>
    <p:extLst>
      <p:ext uri="{BB962C8B-B14F-4D97-AF65-F5344CB8AC3E}">
        <p14:creationId xmlns:p14="http://schemas.microsoft.com/office/powerpoint/2010/main" val="8760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2024" y="240435"/>
            <a:ext cx="7886700" cy="723841"/>
          </a:xfrm>
        </p:spPr>
        <p:txBody>
          <a:bodyPr>
            <a:normAutofit fontScale="90000"/>
          </a:bodyPr>
          <a:lstStyle/>
          <a:p>
            <a:r>
              <a:rPr lang="zh-TW" altLang="en-US" dirty="0"/>
              <a:t>本機原則－稽核政策</a:t>
            </a:r>
            <a:r>
              <a:rPr lang="en-US" altLang="zh-TW" dirty="0"/>
              <a:t>(audit Policy</a:t>
            </a:r>
            <a:r>
              <a:rPr lang="en-US" altLang="zh-TW" dirty="0" smtClean="0"/>
              <a:t>)</a:t>
            </a:r>
            <a:endParaRPr lang="zh-TW" altLang="en-US" dirty="0"/>
          </a:p>
        </p:txBody>
      </p:sp>
      <p:pic>
        <p:nvPicPr>
          <p:cNvPr id="3" name="圖片 2"/>
          <p:cNvPicPr>
            <a:picLocks noChangeAspect="1"/>
          </p:cNvPicPr>
          <p:nvPr/>
        </p:nvPicPr>
        <p:blipFill>
          <a:blip r:embed="rId2"/>
          <a:stretch>
            <a:fillRect/>
          </a:stretch>
        </p:blipFill>
        <p:spPr>
          <a:xfrm>
            <a:off x="607336" y="964276"/>
            <a:ext cx="7891388" cy="5563938"/>
          </a:xfrm>
          <a:prstGeom prst="rect">
            <a:avLst/>
          </a:prstGeom>
        </p:spPr>
      </p:pic>
    </p:spTree>
    <p:extLst>
      <p:ext uri="{BB962C8B-B14F-4D97-AF65-F5344CB8AC3E}">
        <p14:creationId xmlns:p14="http://schemas.microsoft.com/office/powerpoint/2010/main" val="155671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789710" y="1553015"/>
            <a:ext cx="7336660" cy="5171982"/>
          </a:xfrm>
          <a:prstGeom prst="rect">
            <a:avLst/>
          </a:prstGeom>
        </p:spPr>
      </p:pic>
      <p:sp>
        <p:nvSpPr>
          <p:cNvPr id="4" name="矩形 3"/>
          <p:cNvSpPr/>
          <p:nvPr/>
        </p:nvSpPr>
        <p:spPr>
          <a:xfrm>
            <a:off x="3427262" y="2768137"/>
            <a:ext cx="1030778" cy="149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458229" y="68292"/>
            <a:ext cx="3999621" cy="584775"/>
          </a:xfrm>
          <a:prstGeom prst="rect">
            <a:avLst/>
          </a:prstGeom>
        </p:spPr>
        <p:txBody>
          <a:bodyPr wrap="none">
            <a:spAutoFit/>
          </a:bodyPr>
          <a:lstStyle/>
          <a:p>
            <a:r>
              <a:rPr lang="zh-TW" altLang="en-US" sz="3200" dirty="0"/>
              <a:t>稽核政策</a:t>
            </a:r>
            <a:r>
              <a:rPr lang="en-US" altLang="zh-TW" sz="3200" dirty="0"/>
              <a:t>(audit Policy)</a:t>
            </a:r>
          </a:p>
        </p:txBody>
      </p:sp>
      <p:sp>
        <p:nvSpPr>
          <p:cNvPr id="7" name="矩形 6"/>
          <p:cNvSpPr/>
          <p:nvPr/>
        </p:nvSpPr>
        <p:spPr>
          <a:xfrm>
            <a:off x="2972225" y="760788"/>
            <a:ext cx="2911566" cy="523220"/>
          </a:xfrm>
          <a:prstGeom prst="rect">
            <a:avLst/>
          </a:prstGeom>
          <a:solidFill>
            <a:schemeClr val="accent5">
              <a:lumMod val="20000"/>
              <a:lumOff val="80000"/>
            </a:schemeClr>
          </a:solidFill>
        </p:spPr>
        <p:txBody>
          <a:bodyPr wrap="none">
            <a:spAutoFit/>
          </a:bodyPr>
          <a:lstStyle/>
          <a:p>
            <a:r>
              <a:rPr lang="en-US" altLang="zh-TW" sz="2800" dirty="0"/>
              <a:t>Audit logon events</a:t>
            </a:r>
            <a:endParaRPr lang="zh-TW" altLang="en-US" sz="2800" dirty="0"/>
          </a:p>
        </p:txBody>
      </p:sp>
    </p:spTree>
    <p:extLst>
      <p:ext uri="{BB962C8B-B14F-4D97-AF65-F5344CB8AC3E}">
        <p14:creationId xmlns:p14="http://schemas.microsoft.com/office/powerpoint/2010/main" val="1147363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068" y="1942190"/>
            <a:ext cx="7922029" cy="1569660"/>
          </a:xfrm>
          <a:prstGeom prst="rect">
            <a:avLst/>
          </a:prstGeom>
        </p:spPr>
        <p:txBody>
          <a:bodyPr wrap="square">
            <a:spAutoFit/>
          </a:bodyPr>
          <a:lstStyle/>
          <a:p>
            <a:r>
              <a:rPr lang="zh-TW" altLang="en-US" sz="2400" dirty="0"/>
              <a:t>如果您定義此原則設定，您可以指定是否要審核成功、審核失敗，或根本不審核事件種類。 成功審核會在登入嘗試</a:t>
            </a:r>
            <a:r>
              <a:rPr lang="zh-TW" altLang="en-US" sz="2400" dirty="0">
                <a:solidFill>
                  <a:srgbClr val="FF0000"/>
                </a:solidFill>
              </a:rPr>
              <a:t>成功時產生一個審核專案</a:t>
            </a:r>
            <a:r>
              <a:rPr lang="zh-TW" altLang="en-US" sz="2400" dirty="0"/>
              <a:t>。 當登入嘗試失敗時，</a:t>
            </a:r>
            <a:r>
              <a:rPr lang="zh-TW" altLang="en-US" sz="2400" dirty="0">
                <a:solidFill>
                  <a:srgbClr val="FF0000"/>
                </a:solidFill>
              </a:rPr>
              <a:t>失敗審核會產生審核專案</a:t>
            </a:r>
            <a:r>
              <a:rPr lang="zh-TW" altLang="en-US" sz="2400" dirty="0"/>
              <a:t>。</a:t>
            </a:r>
          </a:p>
        </p:txBody>
      </p:sp>
      <p:sp>
        <p:nvSpPr>
          <p:cNvPr id="6" name="矩形 5"/>
          <p:cNvSpPr/>
          <p:nvPr/>
        </p:nvSpPr>
        <p:spPr>
          <a:xfrm>
            <a:off x="697335" y="642450"/>
            <a:ext cx="7465762" cy="707886"/>
          </a:xfrm>
          <a:prstGeom prst="rect">
            <a:avLst/>
          </a:prstGeom>
        </p:spPr>
        <p:txBody>
          <a:bodyPr wrap="none">
            <a:spAutoFit/>
          </a:bodyPr>
          <a:lstStyle/>
          <a:p>
            <a:r>
              <a:rPr lang="zh-TW" altLang="en-US" sz="4000" dirty="0" smtClean="0"/>
              <a:t>稽核登入事件</a:t>
            </a:r>
            <a:r>
              <a:rPr lang="en-US" altLang="zh-TW" sz="4000" dirty="0"/>
              <a:t>(Audit logon events)</a:t>
            </a:r>
            <a:endParaRPr lang="zh-TW" altLang="en-US" sz="4000" dirty="0"/>
          </a:p>
        </p:txBody>
      </p:sp>
    </p:spTree>
    <p:extLst>
      <p:ext uri="{BB962C8B-B14F-4D97-AF65-F5344CB8AC3E}">
        <p14:creationId xmlns:p14="http://schemas.microsoft.com/office/powerpoint/2010/main" val="74741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715529"/>
          </a:xfrm>
        </p:spPr>
        <p:txBody>
          <a:bodyPr>
            <a:normAutofit/>
          </a:bodyPr>
          <a:lstStyle/>
          <a:p>
            <a:pPr algn="ctr"/>
            <a:r>
              <a:rPr lang="zh-TW" altLang="en-US" sz="4000" dirty="0"/>
              <a:t>稽核政策</a:t>
            </a:r>
            <a:r>
              <a:rPr lang="en-US" altLang="zh-TW" sz="4000" dirty="0"/>
              <a:t>(audit Policy)</a:t>
            </a:r>
            <a:endParaRPr lang="en-US" altLang="zh-TW" sz="4000" dirty="0"/>
          </a:p>
        </p:txBody>
      </p:sp>
      <p:pic>
        <p:nvPicPr>
          <p:cNvPr id="3" name="圖片 2"/>
          <p:cNvPicPr>
            <a:picLocks noChangeAspect="1"/>
          </p:cNvPicPr>
          <p:nvPr/>
        </p:nvPicPr>
        <p:blipFill>
          <a:blip r:embed="rId2"/>
          <a:stretch>
            <a:fillRect/>
          </a:stretch>
        </p:blipFill>
        <p:spPr>
          <a:xfrm>
            <a:off x="628650" y="1867376"/>
            <a:ext cx="7886700" cy="4696351"/>
          </a:xfrm>
          <a:prstGeom prst="rect">
            <a:avLst/>
          </a:prstGeom>
        </p:spPr>
      </p:pic>
      <p:sp>
        <p:nvSpPr>
          <p:cNvPr id="4" name="矩形 3"/>
          <p:cNvSpPr/>
          <p:nvPr/>
        </p:nvSpPr>
        <p:spPr>
          <a:xfrm>
            <a:off x="2960939" y="1104683"/>
            <a:ext cx="3071034" cy="523220"/>
          </a:xfrm>
          <a:prstGeom prst="rect">
            <a:avLst/>
          </a:prstGeom>
          <a:solidFill>
            <a:schemeClr val="accent5">
              <a:lumMod val="20000"/>
              <a:lumOff val="80000"/>
            </a:schemeClr>
          </a:solidFill>
        </p:spPr>
        <p:txBody>
          <a:bodyPr wrap="none">
            <a:spAutoFit/>
          </a:bodyPr>
          <a:lstStyle/>
          <a:p>
            <a:r>
              <a:rPr lang="en-US" altLang="zh-TW" sz="2800" dirty="0"/>
              <a:t>audit system events</a:t>
            </a:r>
            <a:endParaRPr lang="zh-TW" altLang="en-US" sz="2800" dirty="0"/>
          </a:p>
        </p:txBody>
      </p:sp>
    </p:spTree>
    <p:extLst>
      <p:ext uri="{BB962C8B-B14F-4D97-AF65-F5344CB8AC3E}">
        <p14:creationId xmlns:p14="http://schemas.microsoft.com/office/powerpoint/2010/main" val="522528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t>稽核系統事件</a:t>
            </a:r>
            <a:r>
              <a:rPr lang="en-US" altLang="zh-TW" sz="4000" dirty="0"/>
              <a:t>(Audit system</a:t>
            </a:r>
            <a:r>
              <a:rPr lang="zh-TW" altLang="en-US" sz="4000" dirty="0"/>
              <a:t> </a:t>
            </a:r>
            <a:r>
              <a:rPr lang="en-US" altLang="zh-TW" sz="4000" dirty="0"/>
              <a:t>events)</a:t>
            </a:r>
            <a:endParaRPr lang="zh-TW" altLang="en-US" sz="4000" dirty="0"/>
          </a:p>
        </p:txBody>
      </p:sp>
      <p:sp>
        <p:nvSpPr>
          <p:cNvPr id="3" name="矩形 2"/>
          <p:cNvSpPr/>
          <p:nvPr/>
        </p:nvSpPr>
        <p:spPr>
          <a:xfrm>
            <a:off x="628650" y="1975580"/>
            <a:ext cx="7886700" cy="1938992"/>
          </a:xfrm>
          <a:prstGeom prst="rect">
            <a:avLst/>
          </a:prstGeom>
        </p:spPr>
        <p:txBody>
          <a:bodyPr wrap="square">
            <a:spAutoFit/>
          </a:bodyPr>
          <a:lstStyle/>
          <a:p>
            <a:r>
              <a:rPr lang="zh-TW" altLang="en-US" sz="2000" dirty="0"/>
              <a:t>決定是否要稽核使用者何時重新開機或關閉電腦，或何時會發生影響</a:t>
            </a:r>
            <a:r>
              <a:rPr lang="zh-TW" altLang="en-US" sz="2000" dirty="0">
                <a:solidFill>
                  <a:srgbClr val="FF0000"/>
                </a:solidFill>
              </a:rPr>
              <a:t>系統安全性或安全性記錄的事件</a:t>
            </a:r>
            <a:r>
              <a:rPr lang="zh-TW" altLang="en-US" sz="2000" dirty="0" smtClean="0"/>
              <a:t>。</a:t>
            </a:r>
            <a:endParaRPr lang="en-US" altLang="zh-TW" sz="2000" dirty="0" smtClean="0"/>
          </a:p>
          <a:p>
            <a:endParaRPr lang="zh-TW" altLang="en-US" sz="2000" dirty="0"/>
          </a:p>
          <a:p>
            <a:r>
              <a:rPr lang="zh-TW" altLang="en-US" sz="2000" dirty="0"/>
              <a:t>如果您定義此策略設定，您可以指定要稽核成功、稽核失敗，或完全不要稽核事件種類。 成功稽核在登入嘗試成功時會產生稽核專案。 當登入嘗試失敗時，稽核失敗會產生稽核專案。</a:t>
            </a:r>
          </a:p>
        </p:txBody>
      </p:sp>
    </p:spTree>
    <p:extLst>
      <p:ext uri="{BB962C8B-B14F-4D97-AF65-F5344CB8AC3E}">
        <p14:creationId xmlns:p14="http://schemas.microsoft.com/office/powerpoint/2010/main" val="2783515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482772"/>
          </a:xfrm>
        </p:spPr>
        <p:txBody>
          <a:bodyPr>
            <a:normAutofit fontScale="90000"/>
          </a:bodyPr>
          <a:lstStyle/>
          <a:p>
            <a:pPr algn="ctr"/>
            <a:r>
              <a:rPr lang="zh-TW" altLang="en-US" dirty="0"/>
              <a:t>稽核政策</a:t>
            </a:r>
            <a:r>
              <a:rPr lang="en-US" altLang="zh-TW" dirty="0"/>
              <a:t>(audit Policy</a:t>
            </a:r>
            <a:r>
              <a:rPr lang="en-US" altLang="zh-TW" dirty="0" smtClean="0"/>
              <a:t>)</a:t>
            </a:r>
            <a:endParaRPr lang="zh-TW" altLang="en-US" dirty="0"/>
          </a:p>
        </p:txBody>
      </p:sp>
      <p:pic>
        <p:nvPicPr>
          <p:cNvPr id="3" name="圖片 2"/>
          <p:cNvPicPr>
            <a:picLocks noChangeAspect="1"/>
          </p:cNvPicPr>
          <p:nvPr/>
        </p:nvPicPr>
        <p:blipFill rotWithShape="1">
          <a:blip r:embed="rId2"/>
          <a:srcRect l="429" t="937" r="2092" b="1150"/>
          <a:stretch/>
        </p:blipFill>
        <p:spPr>
          <a:xfrm>
            <a:off x="698269" y="1837112"/>
            <a:ext cx="7747462" cy="4879571"/>
          </a:xfrm>
          <a:prstGeom prst="rect">
            <a:avLst/>
          </a:prstGeom>
        </p:spPr>
      </p:pic>
      <p:sp>
        <p:nvSpPr>
          <p:cNvPr id="4" name="矩形 3"/>
          <p:cNvSpPr/>
          <p:nvPr/>
        </p:nvSpPr>
        <p:spPr>
          <a:xfrm>
            <a:off x="3608595" y="973173"/>
            <a:ext cx="2503249" cy="461665"/>
          </a:xfrm>
          <a:prstGeom prst="rect">
            <a:avLst/>
          </a:prstGeom>
          <a:solidFill>
            <a:schemeClr val="accent5">
              <a:lumMod val="20000"/>
              <a:lumOff val="80000"/>
            </a:schemeClr>
          </a:solidFill>
        </p:spPr>
        <p:txBody>
          <a:bodyPr wrap="none">
            <a:spAutoFit/>
          </a:bodyPr>
          <a:lstStyle/>
          <a:p>
            <a:r>
              <a:rPr lang="en-US" altLang="zh-TW" sz="2400" dirty="0"/>
              <a:t>Audit privilege use</a:t>
            </a:r>
            <a:endParaRPr lang="zh-TW" altLang="en-US" sz="2400" dirty="0"/>
          </a:p>
        </p:txBody>
      </p:sp>
    </p:spTree>
    <p:extLst>
      <p:ext uri="{BB962C8B-B14F-4D97-AF65-F5344CB8AC3E}">
        <p14:creationId xmlns:p14="http://schemas.microsoft.com/office/powerpoint/2010/main" val="295369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04695" y="814435"/>
            <a:ext cx="8534114" cy="4788344"/>
          </a:xfrm>
          <a:prstGeom prst="rect">
            <a:avLst/>
          </a:prstGeom>
        </p:spPr>
      </p:pic>
    </p:spTree>
    <p:extLst>
      <p:ext uri="{BB962C8B-B14F-4D97-AF65-F5344CB8AC3E}">
        <p14:creationId xmlns:p14="http://schemas.microsoft.com/office/powerpoint/2010/main" val="3138794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稽核特殊權限使用</a:t>
            </a:r>
            <a:r>
              <a:rPr lang="en-US" altLang="zh-TW" sz="3600" dirty="0" smtClean="0"/>
              <a:t>(Audit </a:t>
            </a:r>
            <a:r>
              <a:rPr lang="en-US" altLang="zh-TW" sz="3600" dirty="0"/>
              <a:t>privilege </a:t>
            </a:r>
            <a:r>
              <a:rPr lang="en-US" altLang="zh-TW" sz="3600" dirty="0" smtClean="0"/>
              <a:t>use)</a:t>
            </a:r>
            <a:endParaRPr lang="zh-TW" altLang="en-US" sz="3600" dirty="0"/>
          </a:p>
        </p:txBody>
      </p:sp>
    </p:spTree>
    <p:extLst>
      <p:ext uri="{BB962C8B-B14F-4D97-AF65-F5344CB8AC3E}">
        <p14:creationId xmlns:p14="http://schemas.microsoft.com/office/powerpoint/2010/main" val="1804731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264169"/>
          </a:xfrm>
        </p:spPr>
        <p:txBody>
          <a:bodyPr>
            <a:normAutofit/>
          </a:bodyPr>
          <a:lstStyle/>
          <a:p>
            <a:r>
              <a:rPr lang="zh-TW" altLang="en-US" sz="3600" dirty="0"/>
              <a:t>使用者權限指派</a:t>
            </a:r>
            <a:r>
              <a:rPr lang="en-US" altLang="zh-TW" sz="3600" dirty="0"/>
              <a:t>(User Rights</a:t>
            </a:r>
            <a:r>
              <a:rPr lang="zh-TW" altLang="en-US" sz="3600" dirty="0"/>
              <a:t> </a:t>
            </a:r>
            <a:r>
              <a:rPr lang="en-US" altLang="zh-TW" sz="3600" dirty="0"/>
              <a:t>Assignment</a:t>
            </a:r>
            <a:r>
              <a:rPr lang="en-US" altLang="zh-TW" sz="3600" dirty="0" smtClean="0"/>
              <a:t>)</a:t>
            </a:r>
            <a:endParaRPr lang="zh-TW" altLang="en-US" sz="3600" dirty="0"/>
          </a:p>
        </p:txBody>
      </p:sp>
      <p:pic>
        <p:nvPicPr>
          <p:cNvPr id="3" name="圖片 2"/>
          <p:cNvPicPr>
            <a:picLocks noChangeAspect="1"/>
          </p:cNvPicPr>
          <p:nvPr/>
        </p:nvPicPr>
        <p:blipFill>
          <a:blip r:embed="rId2"/>
          <a:stretch>
            <a:fillRect/>
          </a:stretch>
        </p:blipFill>
        <p:spPr>
          <a:xfrm>
            <a:off x="777239" y="1402595"/>
            <a:ext cx="7589521" cy="5363965"/>
          </a:xfrm>
          <a:prstGeom prst="rect">
            <a:avLst/>
          </a:prstGeom>
        </p:spPr>
      </p:pic>
    </p:spTree>
    <p:extLst>
      <p:ext uri="{BB962C8B-B14F-4D97-AF65-F5344CB8AC3E}">
        <p14:creationId xmlns:p14="http://schemas.microsoft.com/office/powerpoint/2010/main" val="2026835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3200" dirty="0"/>
              <a:t>使用者權限指派</a:t>
            </a:r>
            <a:r>
              <a:rPr lang="en-US" altLang="zh-TW" sz="3200" dirty="0"/>
              <a:t>(User Rights</a:t>
            </a:r>
            <a:r>
              <a:rPr lang="zh-TW" altLang="en-US" sz="3200" dirty="0"/>
              <a:t> </a:t>
            </a:r>
            <a:r>
              <a:rPr lang="en-US" altLang="zh-TW" sz="3200" dirty="0"/>
              <a:t>Assignment)</a:t>
            </a:r>
            <a:endParaRPr lang="zh-TW" altLang="en-US" sz="3200" dirty="0"/>
          </a:p>
        </p:txBody>
      </p:sp>
      <p:pic>
        <p:nvPicPr>
          <p:cNvPr id="3" name="圖片 2"/>
          <p:cNvPicPr>
            <a:picLocks noChangeAspect="1"/>
          </p:cNvPicPr>
          <p:nvPr/>
        </p:nvPicPr>
        <p:blipFill>
          <a:blip r:embed="rId2"/>
          <a:stretch>
            <a:fillRect/>
          </a:stretch>
        </p:blipFill>
        <p:spPr>
          <a:xfrm>
            <a:off x="268960" y="1888374"/>
            <a:ext cx="8606080" cy="4781156"/>
          </a:xfrm>
          <a:prstGeom prst="rect">
            <a:avLst/>
          </a:prstGeom>
        </p:spPr>
      </p:pic>
      <p:sp>
        <p:nvSpPr>
          <p:cNvPr id="4" name="矩形 3"/>
          <p:cNvSpPr/>
          <p:nvPr/>
        </p:nvSpPr>
        <p:spPr>
          <a:xfrm>
            <a:off x="1902582" y="1321357"/>
            <a:ext cx="4524187" cy="369332"/>
          </a:xfrm>
          <a:prstGeom prst="rect">
            <a:avLst/>
          </a:prstGeom>
          <a:solidFill>
            <a:schemeClr val="accent5">
              <a:lumMod val="20000"/>
              <a:lumOff val="80000"/>
            </a:schemeClr>
          </a:solidFill>
        </p:spPr>
        <p:txBody>
          <a:bodyPr wrap="none">
            <a:spAutoFit/>
          </a:bodyPr>
          <a:lstStyle/>
          <a:p>
            <a:r>
              <a:rPr lang="en-US" altLang="zh-TW" dirty="0"/>
              <a:t>Deny log on through Remote Desktop Services</a:t>
            </a:r>
            <a:endParaRPr lang="zh-TW" altLang="en-US" dirty="0"/>
          </a:p>
        </p:txBody>
      </p:sp>
    </p:spTree>
    <p:extLst>
      <p:ext uri="{BB962C8B-B14F-4D97-AF65-F5344CB8AC3E}">
        <p14:creationId xmlns:p14="http://schemas.microsoft.com/office/powerpoint/2010/main" val="1630166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zh-TW" altLang="en-US" sz="3600" dirty="0"/>
              <a:t>拒絕透過遠端桌面服務</a:t>
            </a:r>
            <a:r>
              <a:rPr lang="zh-TW" altLang="en-US" sz="3600" dirty="0" smtClean="0"/>
              <a:t>登入</a:t>
            </a:r>
            <a:r>
              <a:rPr lang="en-US" altLang="zh-TW" sz="3600" dirty="0" smtClean="0"/>
              <a:t/>
            </a:r>
            <a:br>
              <a:rPr lang="en-US" altLang="zh-TW" sz="3600" dirty="0" smtClean="0"/>
            </a:br>
            <a:r>
              <a:rPr lang="en-US" altLang="zh-TW" sz="3600" dirty="0" smtClean="0"/>
              <a:t>(</a:t>
            </a:r>
            <a:r>
              <a:rPr lang="en-US" altLang="zh-TW" sz="3600" dirty="0"/>
              <a:t>Deny log on through Remote Desktop Services)</a:t>
            </a:r>
            <a:endParaRPr lang="zh-TW" altLang="en-US" sz="3600" dirty="0"/>
          </a:p>
        </p:txBody>
      </p:sp>
      <p:sp>
        <p:nvSpPr>
          <p:cNvPr id="4" name="矩形 3"/>
          <p:cNvSpPr/>
          <p:nvPr/>
        </p:nvSpPr>
        <p:spPr>
          <a:xfrm>
            <a:off x="628650" y="1690689"/>
            <a:ext cx="7886700" cy="1200329"/>
          </a:xfrm>
          <a:prstGeom prst="rect">
            <a:avLst/>
          </a:prstGeom>
        </p:spPr>
        <p:txBody>
          <a:bodyPr wrap="square">
            <a:spAutoFit/>
          </a:bodyPr>
          <a:lstStyle/>
          <a:p>
            <a:r>
              <a:rPr lang="zh-TW" altLang="en-US" dirty="0"/>
              <a:t>此原則設定決定哪些使用者可以透過遠端桌面服務透過遠端桌面連線來登入裝置。 </a:t>
            </a:r>
            <a:endParaRPr lang="en-US" altLang="zh-TW" dirty="0" smtClean="0"/>
          </a:p>
          <a:p>
            <a:r>
              <a:rPr lang="zh-TW" altLang="en-US" dirty="0" smtClean="0"/>
              <a:t>使用者</a:t>
            </a:r>
            <a:r>
              <a:rPr lang="zh-TW" altLang="en-US" dirty="0"/>
              <a:t>可能會建立與特定伺服器的遠端桌面連線，但無法登入該伺服器的主機。</a:t>
            </a:r>
          </a:p>
        </p:txBody>
      </p:sp>
    </p:spTree>
    <p:extLst>
      <p:ext uri="{BB962C8B-B14F-4D97-AF65-F5344CB8AC3E}">
        <p14:creationId xmlns:p14="http://schemas.microsoft.com/office/powerpoint/2010/main" val="3578806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47408" y="1034163"/>
            <a:ext cx="2230927" cy="432895"/>
          </a:xfrm>
          <a:solidFill>
            <a:schemeClr val="accent5">
              <a:lumMod val="20000"/>
              <a:lumOff val="80000"/>
            </a:schemeClr>
          </a:solidFill>
        </p:spPr>
        <p:txBody>
          <a:bodyPr>
            <a:normAutofit/>
          </a:bodyPr>
          <a:lstStyle/>
          <a:p>
            <a:r>
              <a:rPr lang="en-US" altLang="zh-TW" sz="2400" dirty="0" smtClean="0"/>
              <a:t>Debug programs</a:t>
            </a:r>
            <a:endParaRPr lang="zh-TW" altLang="en-US" sz="2400" dirty="0"/>
          </a:p>
        </p:txBody>
      </p:sp>
      <p:pic>
        <p:nvPicPr>
          <p:cNvPr id="3" name="圖片 2"/>
          <p:cNvPicPr>
            <a:picLocks noChangeAspect="1"/>
          </p:cNvPicPr>
          <p:nvPr/>
        </p:nvPicPr>
        <p:blipFill>
          <a:blip r:embed="rId2"/>
          <a:stretch>
            <a:fillRect/>
          </a:stretch>
        </p:blipFill>
        <p:spPr>
          <a:xfrm>
            <a:off x="1263534" y="1690689"/>
            <a:ext cx="6442325" cy="4775430"/>
          </a:xfrm>
          <a:prstGeom prst="rect">
            <a:avLst/>
          </a:prstGeom>
        </p:spPr>
      </p:pic>
      <p:sp>
        <p:nvSpPr>
          <p:cNvPr id="4" name="矩形 3"/>
          <p:cNvSpPr/>
          <p:nvPr/>
        </p:nvSpPr>
        <p:spPr>
          <a:xfrm>
            <a:off x="869539" y="418601"/>
            <a:ext cx="7230313" cy="584775"/>
          </a:xfrm>
          <a:prstGeom prst="rect">
            <a:avLst/>
          </a:prstGeom>
        </p:spPr>
        <p:txBody>
          <a:bodyPr wrap="none">
            <a:spAutoFit/>
          </a:bodyPr>
          <a:lstStyle/>
          <a:p>
            <a:r>
              <a:rPr lang="zh-TW" altLang="en-US" sz="3200" dirty="0"/>
              <a:t>使用者權限指派</a:t>
            </a:r>
            <a:r>
              <a:rPr lang="en-US" altLang="zh-TW" sz="3200" dirty="0"/>
              <a:t>(User Rights</a:t>
            </a:r>
            <a:r>
              <a:rPr lang="zh-TW" altLang="en-US" sz="3200" dirty="0"/>
              <a:t> </a:t>
            </a:r>
            <a:r>
              <a:rPr lang="en-US" altLang="zh-TW" sz="3200" dirty="0"/>
              <a:t>Assignment)</a:t>
            </a:r>
            <a:endParaRPr lang="zh-TW" altLang="en-US" sz="3200" dirty="0"/>
          </a:p>
        </p:txBody>
      </p:sp>
    </p:spTree>
    <p:extLst>
      <p:ext uri="{BB962C8B-B14F-4D97-AF65-F5344CB8AC3E}">
        <p14:creationId xmlns:p14="http://schemas.microsoft.com/office/powerpoint/2010/main" val="1063920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dirty="0"/>
              <a:t>偵錯程式</a:t>
            </a:r>
            <a:r>
              <a:rPr lang="en-US" altLang="zh-TW" sz="4000" dirty="0"/>
              <a:t>(Debug programs)</a:t>
            </a:r>
            <a:endParaRPr lang="zh-TW" altLang="en-US" sz="4000" dirty="0"/>
          </a:p>
        </p:txBody>
      </p:sp>
      <p:sp>
        <p:nvSpPr>
          <p:cNvPr id="3" name="矩形 2"/>
          <p:cNvSpPr/>
          <p:nvPr/>
        </p:nvSpPr>
        <p:spPr>
          <a:xfrm>
            <a:off x="628650" y="1690689"/>
            <a:ext cx="7886700" cy="1477328"/>
          </a:xfrm>
          <a:prstGeom prst="rect">
            <a:avLst/>
          </a:prstGeom>
        </p:spPr>
        <p:txBody>
          <a:bodyPr wrap="square">
            <a:spAutoFit/>
          </a:bodyPr>
          <a:lstStyle/>
          <a:p>
            <a:r>
              <a:rPr lang="zh-TW" altLang="en-US" dirty="0"/>
              <a:t>此原則設定決定哪些使用者可以附加到或開啟任何程式，甚至是不擁有的進程。 </a:t>
            </a:r>
            <a:endParaRPr lang="en-US" altLang="zh-TW" dirty="0" smtClean="0"/>
          </a:p>
          <a:p>
            <a:r>
              <a:rPr lang="zh-TW" altLang="en-US" dirty="0" smtClean="0"/>
              <a:t>調</a:t>
            </a:r>
            <a:r>
              <a:rPr lang="zh-TW" altLang="en-US" dirty="0"/>
              <a:t>試自己應用程式的開發人員不需要此使用者許可權。 調試新系統元件的開發人員需要此使用者許可權。 此使用者權利可讓您存取機密及重要的作業系統元件。</a:t>
            </a:r>
          </a:p>
        </p:txBody>
      </p:sp>
    </p:spTree>
    <p:extLst>
      <p:ext uri="{BB962C8B-B14F-4D97-AF65-F5344CB8AC3E}">
        <p14:creationId xmlns:p14="http://schemas.microsoft.com/office/powerpoint/2010/main" val="144624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908521" cy="557586"/>
          </a:xfrm>
        </p:spPr>
        <p:txBody>
          <a:bodyPr>
            <a:noAutofit/>
          </a:bodyPr>
          <a:lstStyle/>
          <a:p>
            <a:r>
              <a:rPr lang="zh-TW" altLang="en-US" sz="3200" dirty="0"/>
              <a:t>使用者權限指派</a:t>
            </a:r>
            <a:r>
              <a:rPr lang="en-US" altLang="zh-TW" sz="3200" dirty="0"/>
              <a:t>(User Rights</a:t>
            </a:r>
            <a:r>
              <a:rPr lang="zh-TW" altLang="en-US" sz="3200" dirty="0"/>
              <a:t> </a:t>
            </a:r>
            <a:r>
              <a:rPr lang="en-US" altLang="zh-TW" sz="3200" dirty="0"/>
              <a:t>Assignment</a:t>
            </a:r>
            <a:r>
              <a:rPr lang="en-US" altLang="zh-TW" sz="3200" dirty="0" smtClean="0"/>
              <a:t>)</a:t>
            </a:r>
            <a:endParaRPr lang="zh-TW" altLang="en-US" sz="3200" dirty="0"/>
          </a:p>
        </p:txBody>
      </p:sp>
      <p:pic>
        <p:nvPicPr>
          <p:cNvPr id="3" name="圖片 2"/>
          <p:cNvPicPr>
            <a:picLocks noChangeAspect="1"/>
          </p:cNvPicPr>
          <p:nvPr/>
        </p:nvPicPr>
        <p:blipFill>
          <a:blip r:embed="rId2"/>
          <a:stretch>
            <a:fillRect/>
          </a:stretch>
        </p:blipFill>
        <p:spPr>
          <a:xfrm>
            <a:off x="1090417" y="1482954"/>
            <a:ext cx="6984986" cy="5034224"/>
          </a:xfrm>
          <a:prstGeom prst="rect">
            <a:avLst/>
          </a:prstGeom>
        </p:spPr>
      </p:pic>
      <p:sp>
        <p:nvSpPr>
          <p:cNvPr id="4" name="矩形 3"/>
          <p:cNvSpPr/>
          <p:nvPr/>
        </p:nvSpPr>
        <p:spPr>
          <a:xfrm>
            <a:off x="2977671" y="922713"/>
            <a:ext cx="2518382" cy="461665"/>
          </a:xfrm>
          <a:prstGeom prst="rect">
            <a:avLst/>
          </a:prstGeom>
          <a:solidFill>
            <a:schemeClr val="accent5">
              <a:lumMod val="20000"/>
              <a:lumOff val="80000"/>
            </a:schemeClr>
          </a:solidFill>
        </p:spPr>
        <p:txBody>
          <a:bodyPr wrap="none">
            <a:spAutoFit/>
          </a:bodyPr>
          <a:lstStyle/>
          <a:p>
            <a:r>
              <a:rPr lang="en-US" altLang="zh-TW" sz="2400" dirty="0"/>
              <a:t>Deny log on locally</a:t>
            </a:r>
            <a:endParaRPr lang="zh-TW" altLang="en-US" sz="2400" dirty="0"/>
          </a:p>
        </p:txBody>
      </p:sp>
    </p:spTree>
    <p:extLst>
      <p:ext uri="{BB962C8B-B14F-4D97-AF65-F5344CB8AC3E}">
        <p14:creationId xmlns:p14="http://schemas.microsoft.com/office/powerpoint/2010/main" val="2950743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t>拒絕本機</a:t>
            </a:r>
            <a:r>
              <a:rPr lang="zh-TW" altLang="en-US" sz="4000" dirty="0" smtClean="0"/>
              <a:t>登入</a:t>
            </a:r>
            <a:r>
              <a:rPr lang="en-US" altLang="zh-TW" sz="4000" dirty="0" smtClean="0"/>
              <a:t>(Deny </a:t>
            </a:r>
            <a:r>
              <a:rPr lang="en-US" altLang="zh-TW" sz="4000" dirty="0"/>
              <a:t>log on </a:t>
            </a:r>
            <a:r>
              <a:rPr lang="en-US" altLang="zh-TW" sz="4000" dirty="0" smtClean="0"/>
              <a:t>locally)</a:t>
            </a:r>
            <a:endParaRPr lang="zh-TW" altLang="en-US" sz="4000" dirty="0"/>
          </a:p>
        </p:txBody>
      </p:sp>
      <p:sp>
        <p:nvSpPr>
          <p:cNvPr id="3" name="矩形 2"/>
          <p:cNvSpPr/>
          <p:nvPr/>
        </p:nvSpPr>
        <p:spPr>
          <a:xfrm>
            <a:off x="628650" y="1690689"/>
            <a:ext cx="7886700" cy="369332"/>
          </a:xfrm>
          <a:prstGeom prst="rect">
            <a:avLst/>
          </a:prstGeom>
        </p:spPr>
        <p:txBody>
          <a:bodyPr wrap="square">
            <a:spAutoFit/>
          </a:bodyPr>
          <a:lstStyle/>
          <a:p>
            <a:r>
              <a:rPr lang="zh-TW" altLang="en-US" dirty="0">
                <a:solidFill>
                  <a:srgbClr val="171717"/>
                </a:solidFill>
                <a:latin typeface="Segoe UI" panose="020B0502040204020203" pitchFamily="34" charset="0"/>
              </a:rPr>
              <a:t>此原則設定決定哪些使用者可以直接在裝置的主機上登入。</a:t>
            </a:r>
            <a:endParaRPr lang="zh-TW" altLang="en-US" dirty="0"/>
          </a:p>
        </p:txBody>
      </p:sp>
    </p:spTree>
    <p:extLst>
      <p:ext uri="{BB962C8B-B14F-4D97-AF65-F5344CB8AC3E}">
        <p14:creationId xmlns:p14="http://schemas.microsoft.com/office/powerpoint/2010/main" val="3360920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51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67544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11056" y="877585"/>
            <a:ext cx="8949191" cy="5124973"/>
          </a:xfrm>
          <a:prstGeom prst="rect">
            <a:avLst/>
          </a:prstGeom>
        </p:spPr>
      </p:pic>
      <p:sp>
        <p:nvSpPr>
          <p:cNvPr id="6" name="圓角矩形 5"/>
          <p:cNvSpPr/>
          <p:nvPr/>
        </p:nvSpPr>
        <p:spPr>
          <a:xfrm>
            <a:off x="1753985" y="1978429"/>
            <a:ext cx="1637608" cy="1246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0725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344502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52268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63820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53341" y="2734253"/>
            <a:ext cx="7886700" cy="831907"/>
          </a:xfrm>
        </p:spPr>
        <p:txBody>
          <a:bodyPr>
            <a:normAutofit/>
          </a:bodyPr>
          <a:lstStyle/>
          <a:p>
            <a:pPr algn="ctr"/>
            <a:r>
              <a:rPr lang="zh-TW" altLang="en-US" sz="4000" dirty="0" smtClean="0"/>
              <a:t>禁止存取控制台和電腦設定</a:t>
            </a:r>
            <a:endParaRPr lang="zh-TW" altLang="en-US" sz="4000" dirty="0"/>
          </a:p>
        </p:txBody>
      </p:sp>
    </p:spTree>
    <p:extLst>
      <p:ext uri="{BB962C8B-B14F-4D97-AF65-F5344CB8AC3E}">
        <p14:creationId xmlns:p14="http://schemas.microsoft.com/office/powerpoint/2010/main" val="711860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561415" y="409153"/>
            <a:ext cx="8021169" cy="6039693"/>
          </a:xfrm>
          <a:prstGeom prst="rect">
            <a:avLst/>
          </a:prstGeom>
        </p:spPr>
      </p:pic>
    </p:spTree>
    <p:extLst>
      <p:ext uri="{BB962C8B-B14F-4D97-AF65-F5344CB8AC3E}">
        <p14:creationId xmlns:p14="http://schemas.microsoft.com/office/powerpoint/2010/main" val="181948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79170" y="963761"/>
            <a:ext cx="5815989" cy="5375769"/>
          </a:xfrm>
          <a:prstGeom prst="rect">
            <a:avLst/>
          </a:prstGeom>
        </p:spPr>
      </p:pic>
      <p:sp>
        <p:nvSpPr>
          <p:cNvPr id="4" name="矩形 3"/>
          <p:cNvSpPr/>
          <p:nvPr/>
        </p:nvSpPr>
        <p:spPr>
          <a:xfrm>
            <a:off x="1720735" y="1936865"/>
            <a:ext cx="689956" cy="2161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98366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516" t="1412"/>
          <a:stretch/>
        </p:blipFill>
        <p:spPr>
          <a:xfrm>
            <a:off x="1554480" y="2286000"/>
            <a:ext cx="5297744" cy="1239722"/>
          </a:xfrm>
          <a:prstGeom prst="rect">
            <a:avLst/>
          </a:prstGeom>
        </p:spPr>
      </p:pic>
    </p:spTree>
    <p:extLst>
      <p:ext uri="{BB962C8B-B14F-4D97-AF65-F5344CB8AC3E}">
        <p14:creationId xmlns:p14="http://schemas.microsoft.com/office/powerpoint/2010/main" val="191129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8897" y="2484871"/>
            <a:ext cx="7886700" cy="1325563"/>
          </a:xfrm>
        </p:spPr>
        <p:txBody>
          <a:bodyPr>
            <a:normAutofit/>
          </a:bodyPr>
          <a:lstStyle/>
          <a:p>
            <a:pPr algn="ctr"/>
            <a:r>
              <a:rPr lang="zh-TW" altLang="en-US" sz="3600" dirty="0" smtClean="0"/>
              <a:t>拒絕本機登入</a:t>
            </a:r>
            <a:endParaRPr lang="zh-TW" altLang="en-US" sz="3600" dirty="0"/>
          </a:p>
        </p:txBody>
      </p:sp>
    </p:spTree>
    <p:extLst>
      <p:ext uri="{BB962C8B-B14F-4D97-AF65-F5344CB8AC3E}">
        <p14:creationId xmlns:p14="http://schemas.microsoft.com/office/powerpoint/2010/main" val="2033316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218500" y="254241"/>
            <a:ext cx="8519634" cy="6379315"/>
          </a:xfrm>
          <a:prstGeom prst="rect">
            <a:avLst/>
          </a:prstGeom>
        </p:spPr>
      </p:pic>
    </p:spTree>
    <p:extLst>
      <p:ext uri="{BB962C8B-B14F-4D97-AF65-F5344CB8AC3E}">
        <p14:creationId xmlns:p14="http://schemas.microsoft.com/office/powerpoint/2010/main" val="2963683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851968" y="694943"/>
            <a:ext cx="7440063" cy="5468113"/>
          </a:xfrm>
          <a:prstGeom prst="rect">
            <a:avLst/>
          </a:prstGeom>
        </p:spPr>
      </p:pic>
    </p:spTree>
    <p:extLst>
      <p:ext uri="{BB962C8B-B14F-4D97-AF65-F5344CB8AC3E}">
        <p14:creationId xmlns:p14="http://schemas.microsoft.com/office/powerpoint/2010/main" val="376517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45668" y="892062"/>
            <a:ext cx="8282040" cy="5026600"/>
          </a:xfrm>
          <a:prstGeom prst="rect">
            <a:avLst/>
          </a:prstGeom>
        </p:spPr>
      </p:pic>
    </p:spTree>
    <p:extLst>
      <p:ext uri="{BB962C8B-B14F-4D97-AF65-F5344CB8AC3E}">
        <p14:creationId xmlns:p14="http://schemas.microsoft.com/office/powerpoint/2010/main" val="2569500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1369" t="1476" r="618" b="799"/>
          <a:stretch/>
        </p:blipFill>
        <p:spPr>
          <a:xfrm>
            <a:off x="1047403" y="939339"/>
            <a:ext cx="6517179" cy="4813070"/>
          </a:xfrm>
          <a:prstGeom prst="rect">
            <a:avLst/>
          </a:prstGeom>
        </p:spPr>
      </p:pic>
    </p:spTree>
    <p:extLst>
      <p:ext uri="{BB962C8B-B14F-4D97-AF65-F5344CB8AC3E}">
        <p14:creationId xmlns:p14="http://schemas.microsoft.com/office/powerpoint/2010/main" val="4252188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97235" y="1331779"/>
            <a:ext cx="4372585" cy="2400635"/>
          </a:xfrm>
          <a:prstGeom prst="rect">
            <a:avLst/>
          </a:prstGeom>
        </p:spPr>
      </p:pic>
      <p:sp>
        <p:nvSpPr>
          <p:cNvPr id="4" name="矩形 3"/>
          <p:cNvSpPr/>
          <p:nvPr/>
        </p:nvSpPr>
        <p:spPr>
          <a:xfrm>
            <a:off x="4455621" y="2768138"/>
            <a:ext cx="914400" cy="2826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3"/>
          <a:stretch>
            <a:fillRect/>
          </a:stretch>
        </p:blipFill>
        <p:spPr>
          <a:xfrm>
            <a:off x="1097235" y="3968455"/>
            <a:ext cx="4372585" cy="2400635"/>
          </a:xfrm>
          <a:prstGeom prst="rect">
            <a:avLst/>
          </a:prstGeom>
        </p:spPr>
      </p:pic>
    </p:spTree>
    <p:extLst>
      <p:ext uri="{BB962C8B-B14F-4D97-AF65-F5344CB8AC3E}">
        <p14:creationId xmlns:p14="http://schemas.microsoft.com/office/powerpoint/2010/main" val="3052755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2371966" y="1120928"/>
            <a:ext cx="4001058" cy="4848902"/>
          </a:xfrm>
          <a:prstGeom prst="rect">
            <a:avLst/>
          </a:prstGeom>
        </p:spPr>
      </p:pic>
    </p:spTree>
    <p:extLst>
      <p:ext uri="{BB962C8B-B14F-4D97-AF65-F5344CB8AC3E}">
        <p14:creationId xmlns:p14="http://schemas.microsoft.com/office/powerpoint/2010/main" val="939982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559268" y="508295"/>
            <a:ext cx="8025463" cy="6050447"/>
          </a:xfrm>
          <a:prstGeom prst="rect">
            <a:avLst/>
          </a:prstGeom>
        </p:spPr>
      </p:pic>
    </p:spTree>
    <p:extLst>
      <p:ext uri="{BB962C8B-B14F-4D97-AF65-F5344CB8AC3E}">
        <p14:creationId xmlns:p14="http://schemas.microsoft.com/office/powerpoint/2010/main" val="32571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430261" y="263677"/>
            <a:ext cx="8283477" cy="6236876"/>
          </a:xfrm>
          <a:prstGeom prst="rect">
            <a:avLst/>
          </a:prstGeom>
        </p:spPr>
      </p:pic>
    </p:spTree>
    <p:extLst>
      <p:ext uri="{BB962C8B-B14F-4D97-AF65-F5344CB8AC3E}">
        <p14:creationId xmlns:p14="http://schemas.microsoft.com/office/powerpoint/2010/main" val="1403996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endParaRPr lang="zh-TW" altLang="en-US" dirty="0"/>
          </a:p>
        </p:txBody>
      </p:sp>
    </p:spTree>
    <p:extLst>
      <p:ext uri="{BB962C8B-B14F-4D97-AF65-F5344CB8AC3E}">
        <p14:creationId xmlns:p14="http://schemas.microsoft.com/office/powerpoint/2010/main" val="214551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267249" y="574467"/>
            <a:ext cx="8609502" cy="5626827"/>
          </a:xfrm>
          <a:prstGeom prst="rect">
            <a:avLst/>
          </a:prstGeom>
        </p:spPr>
      </p:pic>
    </p:spTree>
    <p:extLst>
      <p:ext uri="{BB962C8B-B14F-4D97-AF65-F5344CB8AC3E}">
        <p14:creationId xmlns:p14="http://schemas.microsoft.com/office/powerpoint/2010/main" val="1934466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stretch>
            <a:fillRect/>
          </a:stretch>
        </p:blipFill>
        <p:spPr>
          <a:xfrm>
            <a:off x="140176" y="1027907"/>
            <a:ext cx="8863648" cy="5011307"/>
          </a:xfrm>
          <a:prstGeom prst="rect">
            <a:avLst/>
          </a:prstGeom>
        </p:spPr>
      </p:pic>
    </p:spTree>
    <p:extLst>
      <p:ext uri="{BB962C8B-B14F-4D97-AF65-F5344CB8AC3E}">
        <p14:creationId xmlns:p14="http://schemas.microsoft.com/office/powerpoint/2010/main" val="2095216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4211507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029010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49383" y="751661"/>
            <a:ext cx="8774349" cy="5318788"/>
          </a:xfrm>
          <a:prstGeom prst="rect">
            <a:avLst/>
          </a:prstGeom>
        </p:spPr>
      </p:pic>
    </p:spTree>
    <p:extLst>
      <p:ext uri="{BB962C8B-B14F-4D97-AF65-F5344CB8AC3E}">
        <p14:creationId xmlns:p14="http://schemas.microsoft.com/office/powerpoint/2010/main" val="2277458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19072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415545" y="836661"/>
            <a:ext cx="8264390" cy="5032123"/>
          </a:xfrm>
          <a:prstGeom prst="rect">
            <a:avLst/>
          </a:prstGeom>
        </p:spPr>
      </p:pic>
    </p:spTree>
    <p:extLst>
      <p:ext uri="{BB962C8B-B14F-4D97-AF65-F5344CB8AC3E}">
        <p14:creationId xmlns:p14="http://schemas.microsoft.com/office/powerpoint/2010/main" val="423800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69709" y="750601"/>
            <a:ext cx="8452661" cy="5132654"/>
          </a:xfrm>
          <a:prstGeom prst="rect">
            <a:avLst/>
          </a:prstGeom>
        </p:spPr>
      </p:pic>
    </p:spTree>
    <p:extLst>
      <p:ext uri="{BB962C8B-B14F-4D97-AF65-F5344CB8AC3E}">
        <p14:creationId xmlns:p14="http://schemas.microsoft.com/office/powerpoint/2010/main" val="3552816690"/>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TotalTime>
  <Words>474</Words>
  <Application>Microsoft Office PowerPoint</Application>
  <PresentationFormat>如螢幕大小 (4:3)</PresentationFormat>
  <Paragraphs>49</Paragraphs>
  <Slides>70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70</vt:i4>
      </vt:variant>
    </vt:vector>
  </HeadingPairs>
  <TitlesOfParts>
    <vt:vector size="76" baseType="lpstr">
      <vt:lpstr>新細明體</vt:lpstr>
      <vt:lpstr>Arial</vt:lpstr>
      <vt:lpstr>Calibri</vt:lpstr>
      <vt:lpstr>Calibri Light</vt:lpstr>
      <vt:lpstr>Segoe UI</vt:lpstr>
      <vt:lpstr>Office 佈景主題</vt:lpstr>
      <vt:lpstr>Windows server2019技術與實戰報告</vt:lpstr>
      <vt:lpstr>Agenda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使用者帳戶管理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本機使用者與群組帳戶</vt:lpstr>
      <vt:lpstr>PowerPoint 簡報</vt:lpstr>
      <vt:lpstr>PowerPoint 簡報</vt:lpstr>
      <vt:lpstr>PowerPoint 簡報</vt:lpstr>
      <vt:lpstr>本機原則－稽核政策(audit Policy)</vt:lpstr>
      <vt:lpstr>PowerPoint 簡報</vt:lpstr>
      <vt:lpstr>PowerPoint 簡報</vt:lpstr>
      <vt:lpstr>稽核政策(audit Policy)</vt:lpstr>
      <vt:lpstr>稽核系統事件(Audit system events)</vt:lpstr>
      <vt:lpstr>稽核政策(audit Policy)</vt:lpstr>
      <vt:lpstr>稽核特殊權限使用(Audit privilege use)</vt:lpstr>
      <vt:lpstr>使用者權限指派(User Rights Assignment)</vt:lpstr>
      <vt:lpstr>使用者權限指派(User Rights Assignment)</vt:lpstr>
      <vt:lpstr>拒絕透過遠端桌面服務登入 (Deny log on through Remote Desktop Services)</vt:lpstr>
      <vt:lpstr>Debug programs</vt:lpstr>
      <vt:lpstr>偵錯程式(Debug programs)</vt:lpstr>
      <vt:lpstr>使用者權限指派(User Rights Assignment)</vt:lpstr>
      <vt:lpstr>拒絕本機登入(Deny log on locally)</vt:lpstr>
      <vt:lpstr>PowerPoint 簡報</vt:lpstr>
      <vt:lpstr>PowerPoint 簡報</vt:lpstr>
      <vt:lpstr>PowerPoint 簡報</vt:lpstr>
      <vt:lpstr>PowerPoint 簡報</vt:lpstr>
      <vt:lpstr>PowerPoint 簡報</vt:lpstr>
      <vt:lpstr>禁止存取控制台和電腦設定</vt:lpstr>
      <vt:lpstr>PowerPoint 簡報</vt:lpstr>
      <vt:lpstr>PowerPoint 簡報</vt:lpstr>
      <vt:lpstr>PowerPoint 簡報</vt:lpstr>
      <vt:lpstr>拒絕本機登入</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server2019</dc:title>
  <dc:creator>owner</dc:creator>
  <cp:lastModifiedBy>owner</cp:lastModifiedBy>
  <cp:revision>36</cp:revision>
  <dcterms:created xsi:type="dcterms:W3CDTF">2021-03-09T02:49:01Z</dcterms:created>
  <dcterms:modified xsi:type="dcterms:W3CDTF">2021-03-30T04:01:56Z</dcterms:modified>
</cp:coreProperties>
</file>